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5" r:id="rId9"/>
    <p:sldId id="266" r:id="rId10"/>
    <p:sldId id="267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ya Stewart" initials="A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1.ncaa.org/hsportal/exec/hsA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Your Path to the </a:t>
            </a:r>
            <a:r>
              <a:rPr lang="en-US" b="1" dirty="0" smtClean="0"/>
              <a:t>Student-Athlete </a:t>
            </a:r>
            <a:r>
              <a:rPr lang="en-US" b="1" dirty="0"/>
              <a:t>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NCAA Eligibility </a:t>
            </a:r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911" y="1612900"/>
            <a:ext cx="10018713" cy="3721100"/>
          </a:xfrm>
        </p:spPr>
        <p:txBody>
          <a:bodyPr/>
          <a:lstStyle/>
          <a:p>
            <a:r>
              <a:rPr lang="en-US" sz="4400" b="1" dirty="0" smtClean="0"/>
              <a:t>Academic Initial-Eligibility </a:t>
            </a:r>
            <a:br>
              <a:rPr lang="en-US" sz="4400" b="1" dirty="0" smtClean="0"/>
            </a:br>
            <a:r>
              <a:rPr lang="en-US" sz="4400" b="1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7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343" y="368300"/>
            <a:ext cx="10018713" cy="175259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Is </a:t>
            </a:r>
            <a:r>
              <a:rPr lang="en-US" sz="4400" b="1" dirty="0"/>
              <a:t>A</a:t>
            </a:r>
            <a:r>
              <a:rPr lang="en-US" sz="4400" b="1" dirty="0" smtClean="0"/>
              <a:t> Core Course?</a:t>
            </a:r>
            <a:endParaRPr lang="en-US" sz="44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84310" y="2260600"/>
            <a:ext cx="10018713" cy="401319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 smtClean="0"/>
              <a:t>A </a:t>
            </a:r>
            <a:r>
              <a:rPr lang="en-US" sz="2600" dirty="0"/>
              <a:t>course that qualifies for high school graduation in one or more of the following: English, mathematics, natural or physical science, social science, foreign language or comparative religion or philosophy; </a:t>
            </a:r>
          </a:p>
          <a:p>
            <a:r>
              <a:rPr lang="en-US" sz="2600" dirty="0" smtClean="0"/>
              <a:t>Is </a:t>
            </a:r>
            <a:r>
              <a:rPr lang="en-US" sz="2600" dirty="0"/>
              <a:t>considered four-year college preparatory; </a:t>
            </a:r>
          </a:p>
          <a:p>
            <a:r>
              <a:rPr lang="en-US" sz="2600" dirty="0" smtClean="0"/>
              <a:t>Is </a:t>
            </a:r>
            <a:r>
              <a:rPr lang="en-US" sz="2600" dirty="0"/>
              <a:t>taught at or above the high school’s regular academic level; </a:t>
            </a:r>
          </a:p>
          <a:p>
            <a:r>
              <a:rPr lang="en-US" sz="2600" dirty="0" smtClean="0"/>
              <a:t>For </a:t>
            </a:r>
            <a:r>
              <a:rPr lang="en-US" sz="2600" dirty="0"/>
              <a:t>mathematics courses, is at the level of Algebra I or higher; and </a:t>
            </a:r>
          </a:p>
          <a:p>
            <a:r>
              <a:rPr lang="en-US" sz="2600" dirty="0" smtClean="0"/>
              <a:t>Is </a:t>
            </a:r>
            <a:r>
              <a:rPr lang="en-US" sz="2600" dirty="0"/>
              <a:t>taught by a qualified instructor as defined by the appropriate academic authority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Core-Course Time Limitation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08200"/>
            <a:ext cx="10018713" cy="4241799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4400" b="1" dirty="0"/>
              <a:t>Division I </a:t>
            </a:r>
            <a:endParaRPr lang="en-US" sz="4400" dirty="0"/>
          </a:p>
          <a:p>
            <a:pPr lvl="1"/>
            <a:r>
              <a:rPr lang="en-US" sz="3400" dirty="0" smtClean="0"/>
              <a:t>From </a:t>
            </a:r>
            <a:r>
              <a:rPr lang="en-US" sz="3400" dirty="0"/>
              <a:t>the time you enter the ninth grade, you have four (4) years or eight (8) semesters to complete your core-course requirement. If you fail to complete high school "on time" in eight semesters, core courses taken after the eighth semester will not be counted toward your NCAA academic-eligibility requirements. </a:t>
            </a:r>
            <a:endParaRPr lang="en-US" sz="3400" dirty="0" smtClean="0"/>
          </a:p>
          <a:p>
            <a:pPr lvl="1"/>
            <a:r>
              <a:rPr lang="en-US" sz="3400" dirty="0" smtClean="0"/>
              <a:t>“</a:t>
            </a:r>
            <a:r>
              <a:rPr lang="en-US" sz="3400" dirty="0"/>
              <a:t>On time" also means that if your high school graduation takes place June 1, you must graduate June 1. If you do not graduate June 1 with the rest of your high school class, you have not completed your requirements "on time." </a:t>
            </a:r>
          </a:p>
          <a:p>
            <a:endParaRPr lang="en-US" sz="3400" dirty="0"/>
          </a:p>
          <a:p>
            <a:r>
              <a:rPr lang="en-US" sz="4400" b="1" dirty="0"/>
              <a:t>Division II </a:t>
            </a:r>
            <a:endParaRPr lang="en-US" sz="4400" dirty="0"/>
          </a:p>
          <a:p>
            <a:pPr lvl="1"/>
            <a:r>
              <a:rPr lang="en-US" sz="3400" dirty="0" smtClean="0"/>
              <a:t>You </a:t>
            </a:r>
            <a:r>
              <a:rPr lang="en-US" sz="3400" dirty="0"/>
              <a:t>are permitted to use all core courses completed from your ninth-grade year until the time you enroll full time at a college or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343" y="368300"/>
            <a:ext cx="10018713" cy="1752599"/>
          </a:xfrm>
        </p:spPr>
        <p:txBody>
          <a:bodyPr>
            <a:no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/>
              <a:t>What Are the Initial-Eligibility Requirements?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97010" y="2120899"/>
            <a:ext cx="10018713" cy="430530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Academic Requirements:</a:t>
            </a:r>
            <a:endParaRPr lang="en-US" sz="2800" b="1" dirty="0"/>
          </a:p>
          <a:p>
            <a:r>
              <a:rPr lang="en-US" sz="2600" dirty="0"/>
              <a:t>Graduate from high school. </a:t>
            </a:r>
          </a:p>
          <a:p>
            <a:r>
              <a:rPr lang="en-US" sz="2600" dirty="0" smtClean="0"/>
              <a:t>Complete </a:t>
            </a:r>
            <a:r>
              <a:rPr lang="en-US" sz="2600" dirty="0"/>
              <a:t>NCAA-approved courses. </a:t>
            </a:r>
          </a:p>
          <a:p>
            <a:r>
              <a:rPr lang="en-US" sz="2600" dirty="0" smtClean="0"/>
              <a:t>Earn </a:t>
            </a:r>
            <a:r>
              <a:rPr lang="en-US" sz="2600" dirty="0"/>
              <a:t>a minimum required core-course grade-point average (GPA). </a:t>
            </a:r>
          </a:p>
          <a:p>
            <a:r>
              <a:rPr lang="en-US" sz="2600" dirty="0" smtClean="0"/>
              <a:t>Earn </a:t>
            </a:r>
            <a:r>
              <a:rPr lang="en-US" sz="2600" dirty="0"/>
              <a:t>a required SAT or ACT sum score.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954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Division </a:t>
            </a:r>
            <a:r>
              <a:rPr lang="en-US" sz="4400" b="1" dirty="0"/>
              <a:t>I </a:t>
            </a:r>
            <a:br>
              <a:rPr lang="en-US" sz="4400" b="1" dirty="0"/>
            </a:br>
            <a:r>
              <a:rPr lang="en-US" sz="4400" b="1" dirty="0"/>
              <a:t>Core-Course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74901"/>
            <a:ext cx="10018713" cy="3835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b="1" dirty="0" smtClean="0"/>
              <a:t>16 </a:t>
            </a:r>
            <a:r>
              <a:rPr lang="en-US" sz="3100" b="1" dirty="0"/>
              <a:t>Core Courses </a:t>
            </a:r>
            <a:endParaRPr lang="en-US" sz="3100" dirty="0"/>
          </a:p>
          <a:p>
            <a:r>
              <a:rPr lang="en-US" sz="2800" dirty="0" smtClean="0"/>
              <a:t>4 </a:t>
            </a:r>
            <a:r>
              <a:rPr lang="en-US" sz="2800" dirty="0"/>
              <a:t>years English. </a:t>
            </a:r>
          </a:p>
          <a:p>
            <a:r>
              <a:rPr lang="en-US" sz="2800" dirty="0" smtClean="0"/>
              <a:t>3 </a:t>
            </a:r>
            <a:r>
              <a:rPr lang="en-US" sz="2800" dirty="0"/>
              <a:t>years math (Algebra I or higher). </a:t>
            </a:r>
          </a:p>
          <a:p>
            <a:r>
              <a:rPr lang="en-US" sz="2800" dirty="0" smtClean="0"/>
              <a:t>2 </a:t>
            </a:r>
            <a:r>
              <a:rPr lang="en-US" sz="2800" dirty="0"/>
              <a:t>years natural/physical science (1 year of lab if offered by high school). </a:t>
            </a:r>
          </a:p>
          <a:p>
            <a:r>
              <a:rPr lang="en-US" sz="2800" dirty="0" smtClean="0"/>
              <a:t>1 </a:t>
            </a:r>
            <a:r>
              <a:rPr lang="en-US" sz="2800" dirty="0"/>
              <a:t>year additional English, math or natural/physical science. </a:t>
            </a:r>
          </a:p>
          <a:p>
            <a:r>
              <a:rPr lang="en-US" sz="2800" dirty="0" smtClean="0"/>
              <a:t>2 </a:t>
            </a:r>
            <a:r>
              <a:rPr lang="en-US" sz="2800" dirty="0"/>
              <a:t>years social science. </a:t>
            </a:r>
          </a:p>
          <a:p>
            <a:r>
              <a:rPr lang="en-US" sz="2800" dirty="0" smtClean="0"/>
              <a:t>4 </a:t>
            </a:r>
            <a:r>
              <a:rPr lang="en-US" sz="2800" dirty="0"/>
              <a:t>years additional courses (from any area above, foreign language or comparative religion/philosophy).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800" y="381000"/>
            <a:ext cx="87503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NCAA </a:t>
            </a:r>
            <a:r>
              <a:rPr lang="en-US" sz="4400" b="1" dirty="0"/>
              <a:t>Division I Initial-Eligibility Academic Requirements (New)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0" y="2666999"/>
            <a:ext cx="7185023" cy="312420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There </a:t>
            </a:r>
            <a:r>
              <a:rPr lang="en-US" sz="2600" dirty="0"/>
              <a:t>are </a:t>
            </a:r>
            <a:r>
              <a:rPr lang="en-US" sz="2600" b="1" dirty="0"/>
              <a:t>new </a:t>
            </a:r>
            <a:r>
              <a:rPr lang="en-US" sz="2600" dirty="0"/>
              <a:t>requirements for college-bound student-athletes enrolling full time at an NCAA Division I college or university on or after </a:t>
            </a:r>
            <a:r>
              <a:rPr lang="en-US" sz="2600" b="1" dirty="0"/>
              <a:t>August 1, 2016</a:t>
            </a:r>
            <a:r>
              <a:rPr lang="en-US" sz="26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054350"/>
            <a:ext cx="2381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Summary </a:t>
            </a:r>
            <a:r>
              <a:rPr lang="en-US" sz="4400" b="1" dirty="0"/>
              <a:t>of Changes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Minimum </a:t>
            </a:r>
            <a:r>
              <a:rPr lang="en-US" sz="2800" dirty="0"/>
              <a:t>core-course GPA of 2.300 required; </a:t>
            </a:r>
          </a:p>
          <a:p>
            <a:r>
              <a:rPr lang="en-US" sz="2800" dirty="0" smtClean="0"/>
              <a:t>Slight </a:t>
            </a:r>
            <a:r>
              <a:rPr lang="en-US" sz="2800" dirty="0"/>
              <a:t>change in GPA/test-score index (sliding scale); and </a:t>
            </a:r>
          </a:p>
          <a:p>
            <a:r>
              <a:rPr lang="en-US" sz="2800" dirty="0" smtClean="0"/>
              <a:t>Ten </a:t>
            </a:r>
            <a:r>
              <a:rPr lang="en-US" sz="2800" dirty="0"/>
              <a:t>core courses required before the beginning of senior year. </a:t>
            </a:r>
          </a:p>
          <a:p>
            <a:r>
              <a:rPr lang="en-US" sz="2800" dirty="0"/>
              <a:t>The following slides explain these changes in further detail. </a:t>
            </a:r>
          </a:p>
        </p:txBody>
      </p:sp>
    </p:spTree>
    <p:extLst>
      <p:ext uri="{BB962C8B-B14F-4D97-AF65-F5344CB8AC3E}">
        <p14:creationId xmlns:p14="http://schemas.microsoft.com/office/powerpoint/2010/main" val="11645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42901"/>
            <a:ext cx="10018713" cy="14859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NCAA </a:t>
            </a:r>
            <a:r>
              <a:rPr lang="en-US" sz="3800" b="1" dirty="0"/>
              <a:t>Division I Qualifier: </a:t>
            </a:r>
            <a:r>
              <a:rPr lang="en-US" sz="3600" b="1" dirty="0"/>
              <a:t>Requirements for Athletics Aid, Practice and Competition (New)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28801"/>
            <a:ext cx="10018713" cy="44323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Students will need to meet the following requirements to receive </a:t>
            </a:r>
            <a:r>
              <a:rPr lang="en-US" sz="4200" b="1" dirty="0"/>
              <a:t>athletics aid</a:t>
            </a:r>
            <a:r>
              <a:rPr lang="en-US" sz="4200" dirty="0"/>
              <a:t>, </a:t>
            </a:r>
            <a:r>
              <a:rPr lang="en-US" sz="4200" b="1" dirty="0"/>
              <a:t>practice </a:t>
            </a:r>
            <a:r>
              <a:rPr lang="en-US" sz="4200" dirty="0"/>
              <a:t>and </a:t>
            </a:r>
            <a:r>
              <a:rPr lang="en-US" sz="4200" b="1" dirty="0"/>
              <a:t>compete </a:t>
            </a:r>
            <a:r>
              <a:rPr lang="en-US" sz="4200" dirty="0"/>
              <a:t>their first year: </a:t>
            </a:r>
          </a:p>
          <a:p>
            <a:r>
              <a:rPr lang="en-US" sz="4200" dirty="0" smtClean="0"/>
              <a:t>16 </a:t>
            </a:r>
            <a:r>
              <a:rPr lang="en-US" sz="4200" dirty="0"/>
              <a:t>core courses in the following areas: </a:t>
            </a:r>
          </a:p>
          <a:p>
            <a:pPr lvl="1"/>
            <a:r>
              <a:rPr lang="en-US" sz="3800" dirty="0" smtClean="0"/>
              <a:t>4 </a:t>
            </a:r>
            <a:r>
              <a:rPr lang="en-US" sz="3800" dirty="0"/>
              <a:t>years English; </a:t>
            </a:r>
          </a:p>
          <a:p>
            <a:pPr lvl="1"/>
            <a:r>
              <a:rPr lang="en-US" sz="3800" dirty="0" smtClean="0"/>
              <a:t>3 </a:t>
            </a:r>
            <a:r>
              <a:rPr lang="en-US" sz="3800" dirty="0"/>
              <a:t>years math at Algebra I level or higher; </a:t>
            </a:r>
          </a:p>
          <a:p>
            <a:pPr lvl="1"/>
            <a:r>
              <a:rPr lang="en-US" sz="3800" dirty="0" smtClean="0"/>
              <a:t>2 </a:t>
            </a:r>
            <a:r>
              <a:rPr lang="en-US" sz="3800" dirty="0"/>
              <a:t>years natural or physical science (one lab if offered at any high school attended); </a:t>
            </a:r>
          </a:p>
          <a:p>
            <a:pPr lvl="1"/>
            <a:r>
              <a:rPr lang="en-US" sz="3800" dirty="0" smtClean="0"/>
              <a:t>1 </a:t>
            </a:r>
            <a:r>
              <a:rPr lang="en-US" sz="3800" dirty="0"/>
              <a:t>year additional English, math or natural/physical science; </a:t>
            </a:r>
          </a:p>
          <a:p>
            <a:pPr lvl="1"/>
            <a:r>
              <a:rPr lang="en-US" sz="3800" dirty="0" smtClean="0"/>
              <a:t>2 </a:t>
            </a:r>
            <a:r>
              <a:rPr lang="en-US" sz="3800" dirty="0"/>
              <a:t>years social science; and </a:t>
            </a:r>
          </a:p>
          <a:p>
            <a:pPr lvl="1"/>
            <a:r>
              <a:rPr lang="en-US" sz="3800" dirty="0" smtClean="0"/>
              <a:t>4 </a:t>
            </a:r>
            <a:r>
              <a:rPr lang="en-US" sz="3800" dirty="0"/>
              <a:t>years additional from areas above or foreign language, philosophy or comparative religion. </a:t>
            </a:r>
          </a:p>
          <a:p>
            <a:r>
              <a:rPr lang="en-US" sz="4200" dirty="0" smtClean="0"/>
              <a:t>Minimum </a:t>
            </a:r>
            <a:r>
              <a:rPr lang="en-US" sz="4200" dirty="0"/>
              <a:t>required GPA: </a:t>
            </a:r>
          </a:p>
          <a:p>
            <a:pPr lvl="1"/>
            <a:r>
              <a:rPr lang="en-US" sz="3800" dirty="0" smtClean="0"/>
              <a:t>Minimum </a:t>
            </a:r>
            <a:r>
              <a:rPr lang="en-US" sz="3800" dirty="0"/>
              <a:t>GPA of </a:t>
            </a:r>
            <a:r>
              <a:rPr lang="en-US" sz="3800" b="1" dirty="0"/>
              <a:t>2.300 </a:t>
            </a:r>
            <a:r>
              <a:rPr lang="en-US" sz="3800" dirty="0"/>
              <a:t>in those 16 core courses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0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NCAA </a:t>
            </a:r>
            <a:r>
              <a:rPr lang="en-US" sz="3600" b="1" dirty="0"/>
              <a:t>Division I Qualifier: Requirements for Athletics Aid, Practice and Competition (New)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73301"/>
            <a:ext cx="10018713" cy="3517900"/>
          </a:xfrm>
        </p:spPr>
        <p:txBody>
          <a:bodyPr>
            <a:normAutofit/>
          </a:bodyPr>
          <a:lstStyle/>
          <a:p>
            <a:r>
              <a:rPr lang="en-US" dirty="0" smtClean="0"/>
              <a:t>Sliding </a:t>
            </a:r>
            <a:r>
              <a:rPr lang="en-US" dirty="0"/>
              <a:t>Scale A. </a:t>
            </a:r>
            <a:r>
              <a:rPr lang="en-US" i="1" dirty="0"/>
              <a:t>(The full sliding scale can be found at www.eligibilitycenter.org under Resources.) </a:t>
            </a:r>
            <a:endParaRPr lang="en-US" dirty="0"/>
          </a:p>
          <a:p>
            <a:pPr lvl="1"/>
            <a:r>
              <a:rPr lang="en-US" dirty="0" smtClean="0"/>
              <a:t>Minimum </a:t>
            </a:r>
            <a:r>
              <a:rPr lang="en-US" dirty="0"/>
              <a:t>sum ACT or SAT (critical reading and math only) score that matches the 16 core-course GPA. </a:t>
            </a:r>
          </a:p>
          <a:p>
            <a:pPr lvl="2"/>
            <a:r>
              <a:rPr lang="en-US" dirty="0" smtClean="0"/>
              <a:t>Example</a:t>
            </a:r>
            <a:r>
              <a:rPr lang="en-US" dirty="0"/>
              <a:t>: 2.500 core-course GPA requires 820 SAT or 68 sum ACT. </a:t>
            </a:r>
          </a:p>
          <a:p>
            <a:pPr lvl="2"/>
            <a:r>
              <a:rPr lang="en-US" dirty="0" smtClean="0"/>
              <a:t>Example</a:t>
            </a:r>
            <a:r>
              <a:rPr lang="en-US" dirty="0"/>
              <a:t>: 640 SAT or 53 sum ACT requires core-course GPA of 2.950.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5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dirty="0"/>
              <a:t>Steps to Achieving Your </a:t>
            </a:r>
            <a:r>
              <a:rPr lang="en-US" sz="3600" dirty="0" smtClean="0"/>
              <a:t>Eligibility</a:t>
            </a:r>
            <a:endParaRPr lang="en-US" sz="3600" dirty="0"/>
          </a:p>
          <a:p>
            <a:pPr fontAlgn="base"/>
            <a:r>
              <a:rPr lang="en-US" sz="3600" dirty="0"/>
              <a:t>Initial-Eligibility </a:t>
            </a:r>
            <a:r>
              <a:rPr lang="en-US" sz="3600" dirty="0" smtClean="0"/>
              <a:t>Requirements</a:t>
            </a:r>
            <a:endParaRPr lang="en-US" sz="3600" dirty="0"/>
          </a:p>
          <a:p>
            <a:pPr fontAlgn="base"/>
            <a:r>
              <a:rPr lang="en-US" sz="3600" dirty="0" smtClean="0"/>
              <a:t>Resources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4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08000"/>
            <a:ext cx="10018713" cy="1752599"/>
          </a:xfrm>
        </p:spPr>
        <p:txBody>
          <a:bodyPr>
            <a:noAutofit/>
          </a:bodyPr>
          <a:lstStyle/>
          <a:p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NCAA Division I Qualifier: Requirements for Athletics Aid, Practice and Competition (New)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92399"/>
            <a:ext cx="10018713" cy="334010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Core-course </a:t>
            </a:r>
            <a:r>
              <a:rPr lang="en-US" sz="2600" dirty="0"/>
              <a:t>progression. 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complete </a:t>
            </a:r>
            <a:r>
              <a:rPr lang="en-US" b="1" dirty="0"/>
              <a:t>10 </a:t>
            </a:r>
            <a:r>
              <a:rPr lang="en-US" dirty="0"/>
              <a:t>core courses before seventh semester of high school (e.g., senior year). </a:t>
            </a:r>
          </a:p>
          <a:p>
            <a:pPr lvl="1"/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b="1" dirty="0"/>
              <a:t>10 </a:t>
            </a:r>
            <a:r>
              <a:rPr lang="en-US" dirty="0"/>
              <a:t>core courses completed, </a:t>
            </a:r>
            <a:r>
              <a:rPr lang="en-US" b="1" dirty="0"/>
              <a:t>seven </a:t>
            </a:r>
            <a:r>
              <a:rPr lang="en-US" dirty="0"/>
              <a:t>must be in the area of </a:t>
            </a:r>
            <a:r>
              <a:rPr lang="en-US" b="1" dirty="0"/>
              <a:t>English, math</a:t>
            </a:r>
            <a:r>
              <a:rPr lang="en-US" dirty="0"/>
              <a:t>, or </a:t>
            </a:r>
            <a:r>
              <a:rPr lang="en-US" b="1" dirty="0"/>
              <a:t>science. 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10 core courses become “locked in” for the purpose of GPA calculation. </a:t>
            </a:r>
          </a:p>
          <a:p>
            <a:pPr lvl="2"/>
            <a:r>
              <a:rPr lang="en-US" sz="1900" dirty="0" smtClean="0"/>
              <a:t>A </a:t>
            </a:r>
            <a:r>
              <a:rPr lang="en-US" sz="1900" dirty="0"/>
              <a:t>repeat of any of the “locked in” courses will not be used if taken after the seventh semester begins.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0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0" y="419100"/>
            <a:ext cx="8420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Division </a:t>
            </a:r>
            <a:r>
              <a:rPr lang="en-US" b="1" dirty="0"/>
              <a:t>II </a:t>
            </a:r>
            <a:br>
              <a:rPr lang="en-US" b="1" dirty="0"/>
            </a:br>
            <a:r>
              <a:rPr lang="en-US" b="1" dirty="0"/>
              <a:t>Core-Course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7084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/>
              <a:t>16 Core Courses </a:t>
            </a:r>
            <a:endParaRPr lang="en-US" dirty="0"/>
          </a:p>
          <a:p>
            <a:pPr lvl="1"/>
            <a:r>
              <a:rPr lang="en-US" dirty="0" smtClean="0"/>
              <a:t>3 </a:t>
            </a:r>
            <a:r>
              <a:rPr lang="en-US" dirty="0"/>
              <a:t>years English. 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years math (Algebra I or higher). 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years natural/physical science (1 year of lab if offered by high school). 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years additional English, math or natural/physical science. 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years social science. 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years additional courses (from any area above, foreign language or comparative religion/philosophy).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Division II Academic Requirements 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3800" b="1" dirty="0" smtClean="0"/>
              <a:t>(</a:t>
            </a:r>
            <a:r>
              <a:rPr lang="en-US" sz="3800" b="1" dirty="0"/>
              <a:t>Prior to 2018)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Division </a:t>
            </a:r>
            <a:r>
              <a:rPr lang="en-US" b="1" dirty="0"/>
              <a:t>II </a:t>
            </a:r>
            <a:endParaRPr lang="en-US" dirty="0"/>
          </a:p>
          <a:p>
            <a:pPr lvl="1"/>
            <a:r>
              <a:rPr lang="en-US" sz="2400" dirty="0" smtClean="0"/>
              <a:t>Earn </a:t>
            </a:r>
            <a:r>
              <a:rPr lang="en-US" sz="2400" dirty="0"/>
              <a:t>a 2.000 GPA or better in your core courses. </a:t>
            </a:r>
          </a:p>
          <a:p>
            <a:pPr lvl="1"/>
            <a:r>
              <a:rPr lang="en-US" sz="2400" dirty="0" smtClean="0"/>
              <a:t>Earn </a:t>
            </a:r>
            <a:r>
              <a:rPr lang="en-US" sz="2400" dirty="0"/>
              <a:t>a combined SAT sum score of 820 or an ACT sum score of 68. </a:t>
            </a:r>
          </a:p>
        </p:txBody>
      </p:sp>
    </p:spTree>
    <p:extLst>
      <p:ext uri="{BB962C8B-B14F-4D97-AF65-F5344CB8AC3E}">
        <p14:creationId xmlns:p14="http://schemas.microsoft.com/office/powerpoint/2010/main" val="376804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NCAA Division II Competition Academic Requirements (Beginning August 1, 2018)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Division II </a:t>
            </a:r>
            <a:endParaRPr lang="en-US" dirty="0"/>
          </a:p>
          <a:p>
            <a:pPr lvl="1"/>
            <a:r>
              <a:rPr lang="en-US" sz="2400" dirty="0" smtClean="0"/>
              <a:t>Complete </a:t>
            </a:r>
            <a:r>
              <a:rPr lang="en-US" sz="2400" dirty="0"/>
              <a:t>the required 16 core courses. </a:t>
            </a:r>
          </a:p>
          <a:p>
            <a:pPr lvl="1"/>
            <a:r>
              <a:rPr lang="en-US" sz="2400" dirty="0" smtClean="0"/>
              <a:t>Earn </a:t>
            </a:r>
            <a:r>
              <a:rPr lang="en-US" sz="2400" dirty="0"/>
              <a:t>a minimum 2.200 GPA or better in your core courses. </a:t>
            </a:r>
          </a:p>
          <a:p>
            <a:pPr lvl="1"/>
            <a:r>
              <a:rPr lang="en-US" sz="2400" dirty="0" smtClean="0"/>
              <a:t>Earn </a:t>
            </a:r>
            <a:r>
              <a:rPr lang="en-US" sz="2400" dirty="0"/>
              <a:t>a Minimum SAT or ACT score that matches the 16 core-course GPA on the full qualifier sliding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00" y="419100"/>
            <a:ext cx="8864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>NCAA Division II Partial Qualifier Academic Requirements (New)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student-athlete will be allowed to practice and receive athletics aid in first academic year if he or she: </a:t>
            </a:r>
          </a:p>
          <a:p>
            <a:pPr lvl="1"/>
            <a:r>
              <a:rPr lang="en-US" sz="2400" dirty="0" smtClean="0"/>
              <a:t>Completes </a:t>
            </a:r>
            <a:r>
              <a:rPr lang="en-US" sz="2400" dirty="0"/>
              <a:t>the required 16 core courses; and </a:t>
            </a:r>
          </a:p>
          <a:p>
            <a:pPr lvl="1"/>
            <a:r>
              <a:rPr lang="en-US" sz="2400" dirty="0" smtClean="0"/>
              <a:t>Minimum </a:t>
            </a:r>
            <a:r>
              <a:rPr lang="en-US" sz="2400" dirty="0"/>
              <a:t>GPA of 2.000 with corresponding test score on the partial qualifier sliding scale.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406400"/>
            <a:ext cx="8432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4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Taking the ACT and/or SAT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4313" y="3494204"/>
            <a:ext cx="4894262" cy="1469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600" dirty="0"/>
              <a:t>Be sure to enter the “</a:t>
            </a:r>
            <a:r>
              <a:rPr lang="en-US" sz="2600" b="1" dirty="0"/>
              <a:t>9999</a:t>
            </a:r>
            <a:r>
              <a:rPr lang="en-US" sz="2600" dirty="0"/>
              <a:t>” code when registering for the ACT or SAT. </a:t>
            </a:r>
          </a:p>
          <a:p>
            <a:pPr lvl="1"/>
            <a:r>
              <a:rPr lang="en-US" sz="2600" dirty="0" smtClean="0"/>
              <a:t>This </a:t>
            </a:r>
            <a:r>
              <a:rPr lang="en-US" sz="2600" dirty="0"/>
              <a:t>requests for your official test scores to be sent directly to the NCAA Eligibility Center. </a:t>
            </a:r>
            <a:endParaRPr lang="en-US" sz="2600" dirty="0" smtClean="0"/>
          </a:p>
          <a:p>
            <a:pPr lvl="1"/>
            <a:r>
              <a:rPr lang="en-US" sz="2600" dirty="0" smtClean="0"/>
              <a:t>Test </a:t>
            </a:r>
            <a:r>
              <a:rPr lang="en-US" sz="2600" dirty="0"/>
              <a:t>scores on high school transcripts will not be used. </a:t>
            </a:r>
            <a:endParaRPr lang="en-US" sz="26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6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Your Best Test Scores Will Be Used to Certify You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84949"/>
              </p:ext>
            </p:extLst>
          </p:nvPr>
        </p:nvGraphicFramePr>
        <p:xfrm>
          <a:off x="2222500" y="2816542"/>
          <a:ext cx="830580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898"/>
                <a:gridCol w="1319266"/>
                <a:gridCol w="1709471"/>
                <a:gridCol w="2824343"/>
                <a:gridCol w="1560822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Test Scores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Math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Critical Reading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Test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Date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SAT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Oct-13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350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470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820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SAT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</a:rPr>
                        <a:t>Dec-13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420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440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860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used</a:t>
                      </a:r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0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911" y="1612900"/>
            <a:ext cx="10018713" cy="3721100"/>
          </a:xfrm>
        </p:spPr>
        <p:txBody>
          <a:bodyPr/>
          <a:lstStyle/>
          <a:p>
            <a:r>
              <a:rPr lang="en-US" sz="4400" b="1" dirty="0"/>
              <a:t>Steps to achieving eligibility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b="1" dirty="0"/>
              <a:t>“What should you do and when?”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Division </a:t>
            </a:r>
            <a:r>
              <a:rPr lang="en-US" b="1" dirty="0"/>
              <a:t>III Core-Course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3220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4500" dirty="0" smtClean="0"/>
              <a:t>Unlike </a:t>
            </a:r>
            <a:r>
              <a:rPr lang="en-US" sz="4500" dirty="0"/>
              <a:t>Divisions I and II, there is no uniform set of eligibility requirements for Division III schools. </a:t>
            </a:r>
            <a:endParaRPr lang="en-US" sz="4500" dirty="0" smtClean="0"/>
          </a:p>
          <a:p>
            <a:pPr lvl="1"/>
            <a:r>
              <a:rPr lang="en-US" sz="4500" dirty="0" smtClean="0"/>
              <a:t>Eligibility </a:t>
            </a:r>
            <a:r>
              <a:rPr lang="en-US" sz="4500" dirty="0"/>
              <a:t>for admission, financial aid, practice and competition is determined by the college or university. </a:t>
            </a:r>
            <a:endParaRPr lang="en-US" sz="4500" dirty="0" smtClean="0"/>
          </a:p>
          <a:p>
            <a:pPr lvl="1"/>
            <a:r>
              <a:rPr lang="en-US" sz="4500" dirty="0" smtClean="0"/>
              <a:t>The </a:t>
            </a:r>
            <a:r>
              <a:rPr lang="en-US" sz="4500" dirty="0"/>
              <a:t>NCAA Eligibility Center does not perform certifications for Division III college-bound student-athletes.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5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Resources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78460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3600" dirty="0"/>
              <a:t>Resources tab on the NCAA Eligibility Center website (www.eligibilitycenter.org). </a:t>
            </a:r>
          </a:p>
          <a:p>
            <a:r>
              <a:rPr lang="en-US" sz="3600" dirty="0" smtClean="0"/>
              <a:t>www.2point3.org </a:t>
            </a:r>
            <a:r>
              <a:rPr lang="en-US" sz="3600" dirty="0"/>
              <a:t>(mobile ready website with new academic requirements). </a:t>
            </a:r>
          </a:p>
          <a:p>
            <a:r>
              <a:rPr lang="en-US" sz="3600" dirty="0" smtClean="0"/>
              <a:t>Guide </a:t>
            </a:r>
            <a:r>
              <a:rPr lang="en-US" sz="3600" dirty="0"/>
              <a:t>for the College-Bound Student-Athlete. </a:t>
            </a:r>
          </a:p>
          <a:p>
            <a:r>
              <a:rPr lang="en-US" sz="3600" dirty="0" smtClean="0"/>
              <a:t>Quick </a:t>
            </a:r>
            <a:r>
              <a:rPr lang="en-US" sz="3600" dirty="0"/>
              <a:t>Reference Guide. </a:t>
            </a:r>
          </a:p>
          <a:p>
            <a:r>
              <a:rPr lang="en-US" sz="3600" dirty="0" smtClean="0"/>
              <a:t>Initial </a:t>
            </a:r>
            <a:r>
              <a:rPr lang="en-US" sz="3600" dirty="0"/>
              <a:t>Eligibility Brochure. </a:t>
            </a:r>
            <a:endParaRPr lang="en-US" sz="3600" dirty="0" smtClean="0"/>
          </a:p>
          <a:p>
            <a:r>
              <a:rPr lang="en-US" sz="3600" dirty="0" err="1" smtClean="0"/>
              <a:t>CoreCourseGPA.com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61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Questions?</a:t>
            </a:r>
            <a:endParaRPr lang="en-US" sz="4400" b="1" dirty="0"/>
          </a:p>
        </p:txBody>
      </p:sp>
      <p:pic>
        <p:nvPicPr>
          <p:cNvPr id="2050" name="Picture 2" descr="ques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44" y="3305175"/>
            <a:ext cx="16954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1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46200"/>
          </a:xfrm>
        </p:spPr>
        <p:txBody>
          <a:bodyPr>
            <a:normAutofit/>
          </a:bodyPr>
          <a:lstStyle/>
          <a:p>
            <a:r>
              <a:rPr lang="en-US" sz="4400" b="1" dirty="0"/>
              <a:t>Freshman Year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32001"/>
            <a:ext cx="10018713" cy="4190998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smtClean="0"/>
              <a:t>Start </a:t>
            </a:r>
            <a:r>
              <a:rPr lang="en-US" sz="3200" dirty="0"/>
              <a:t>planning </a:t>
            </a:r>
            <a:r>
              <a:rPr lang="en-US" sz="3200" b="1" dirty="0" smtClean="0"/>
              <a:t>NOW</a:t>
            </a:r>
            <a:r>
              <a:rPr lang="en-US" sz="3200" dirty="0" smtClean="0"/>
              <a:t> by </a:t>
            </a:r>
            <a:r>
              <a:rPr lang="en-US" sz="3200" dirty="0"/>
              <a:t>working hard to earn the best grades possible.</a:t>
            </a:r>
          </a:p>
          <a:p>
            <a:pPr fontAlgn="base"/>
            <a:r>
              <a:rPr lang="en-US" sz="3200" dirty="0"/>
              <a:t>Access and print your high school’s List of NCAA Courses at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web1.ncaa.org/hsportal/exec/hsAction</a:t>
            </a:r>
            <a:r>
              <a:rPr lang="en-US" sz="3200" dirty="0"/>
              <a:t> </a:t>
            </a:r>
            <a:r>
              <a:rPr lang="en-US" sz="3200" dirty="0" smtClean="0"/>
              <a:t>(type WKHS’s CEEB code- 411295</a:t>
            </a:r>
            <a:endParaRPr lang="en-US" sz="3200" dirty="0"/>
          </a:p>
          <a:p>
            <a:pPr fontAlgn="base"/>
            <a:r>
              <a:rPr lang="en-US" sz="3200" dirty="0" smtClean="0"/>
              <a:t>Take only approved courses that are on your high school’s List of NCAA Courses.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95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Sophomore Year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81202"/>
            <a:ext cx="10018713" cy="440689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3000" dirty="0" smtClean="0"/>
              <a:t>Continue planning by </a:t>
            </a:r>
            <a:r>
              <a:rPr lang="en-US" sz="3000" dirty="0"/>
              <a:t>working hard to earn the best grades possible.</a:t>
            </a:r>
          </a:p>
          <a:p>
            <a:pPr fontAlgn="base"/>
            <a:r>
              <a:rPr lang="en-US" sz="3000" dirty="0" smtClean="0"/>
              <a:t>Remember to take </a:t>
            </a:r>
            <a:r>
              <a:rPr lang="en-US" sz="3000" dirty="0"/>
              <a:t>only approved courses that are on your high school’s List of NCAA Courses.</a:t>
            </a:r>
          </a:p>
          <a:p>
            <a:pPr fontAlgn="base"/>
            <a:r>
              <a:rPr lang="en-US" sz="3000" dirty="0" smtClean="0"/>
              <a:t>You can register </a:t>
            </a:r>
            <a:r>
              <a:rPr lang="en-US" sz="3000" dirty="0"/>
              <a:t>at </a:t>
            </a:r>
            <a:r>
              <a:rPr lang="en-US" sz="3000" b="1" u="sng" dirty="0"/>
              <a:t>www.eligibilitycenter.org</a:t>
            </a:r>
            <a:r>
              <a:rPr lang="en-US" sz="3000" dirty="0"/>
              <a:t> at the beginning of your sophomore year</a:t>
            </a:r>
            <a:r>
              <a:rPr lang="en-US" sz="3000" dirty="0" smtClean="0"/>
              <a:t>.</a:t>
            </a:r>
          </a:p>
          <a:p>
            <a:pPr fontAlgn="base"/>
            <a:r>
              <a:rPr lang="en-US" sz="3000" dirty="0"/>
              <a:t>Register to take the ACT, SAT or both and use the NCAA Eligibility Center code “</a:t>
            </a:r>
            <a:r>
              <a:rPr lang="en-US" sz="3000" b="1" dirty="0"/>
              <a:t>9999</a:t>
            </a:r>
            <a:r>
              <a:rPr lang="en-US" sz="3000" dirty="0"/>
              <a:t>” as a score </a:t>
            </a:r>
            <a:r>
              <a:rPr lang="en-US" sz="3000" dirty="0" smtClean="0"/>
              <a:t>recipient. (Just to see where you stand).</a:t>
            </a:r>
            <a:endParaRPr lang="en-US" sz="3000" dirty="0"/>
          </a:p>
          <a:p>
            <a:pPr fontAlgn="base"/>
            <a:r>
              <a:rPr lang="en-US" sz="3000" dirty="0"/>
              <a:t>If you fall behind, use summer school sessions </a:t>
            </a:r>
            <a:r>
              <a:rPr lang="en-US" sz="3000" b="1" dirty="0"/>
              <a:t>BEFORE</a:t>
            </a:r>
            <a:r>
              <a:rPr lang="en-US" sz="3000" dirty="0"/>
              <a:t> your senior year to catch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8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1" y="88901"/>
            <a:ext cx="10018713" cy="927100"/>
          </a:xfrm>
        </p:spPr>
        <p:txBody>
          <a:bodyPr/>
          <a:lstStyle/>
          <a:p>
            <a:r>
              <a:rPr lang="en-US" dirty="0" smtClean="0"/>
              <a:t>NCAA Eligibility Center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24001"/>
            <a:ext cx="8788400" cy="503744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rot="9005904">
            <a:off x="9067800" y="2552701"/>
            <a:ext cx="21971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26600" y="2752636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here to log in or create an account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Junior Year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0100"/>
            <a:ext cx="10018713" cy="429259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 smtClean="0"/>
              <a:t>Register </a:t>
            </a:r>
            <a:r>
              <a:rPr lang="en-US" sz="2800" dirty="0"/>
              <a:t>to take the ACT, SAT </a:t>
            </a:r>
            <a:r>
              <a:rPr lang="en-US" sz="2800" dirty="0" smtClean="0"/>
              <a:t>again, if you haven’t already. Be sure to use </a:t>
            </a:r>
            <a:r>
              <a:rPr lang="en-US" sz="2800" dirty="0"/>
              <a:t>the NCAA Eligibility Center code “</a:t>
            </a:r>
            <a:r>
              <a:rPr lang="en-US" sz="2800" b="1" dirty="0"/>
              <a:t>9999</a:t>
            </a:r>
            <a:r>
              <a:rPr lang="en-US" sz="2800" dirty="0"/>
              <a:t>” as a score recipient. </a:t>
            </a:r>
          </a:p>
          <a:p>
            <a:r>
              <a:rPr lang="en-US" sz="2800" dirty="0" smtClean="0"/>
              <a:t>Double </a:t>
            </a:r>
            <a:r>
              <a:rPr lang="en-US" sz="2800" dirty="0"/>
              <a:t>check to make sure that you are taking courses that are approved on your high school’s List of NCAA Courses. </a:t>
            </a:r>
          </a:p>
          <a:p>
            <a:r>
              <a:rPr lang="en-US" sz="2800" dirty="0" smtClean="0"/>
              <a:t>Request to have an </a:t>
            </a:r>
            <a:r>
              <a:rPr lang="en-US" sz="2800" dirty="0"/>
              <a:t>official transcript </a:t>
            </a:r>
            <a:r>
              <a:rPr lang="en-US" sz="2800" dirty="0" smtClean="0"/>
              <a:t>sent to </a:t>
            </a:r>
            <a:r>
              <a:rPr lang="en-US" sz="2800" dirty="0"/>
              <a:t>the NCAA Eligibility Center </a:t>
            </a:r>
            <a:r>
              <a:rPr lang="en-US" sz="2800" b="1" i="1" dirty="0"/>
              <a:t>after</a:t>
            </a:r>
            <a:r>
              <a:rPr lang="en-US" sz="2800" dirty="0"/>
              <a:t> completing your junior year. </a:t>
            </a:r>
            <a:r>
              <a:rPr lang="en-US" sz="2800" i="1" dirty="0"/>
              <a:t>(The NCAA Eligibility Center does NOT accept faxed or emailed transcripts.) </a:t>
            </a:r>
            <a:endParaRPr lang="en-US" sz="2800" dirty="0"/>
          </a:p>
          <a:p>
            <a:r>
              <a:rPr lang="en-US" sz="2800" dirty="0" smtClean="0"/>
              <a:t>Transcripts </a:t>
            </a:r>
            <a:r>
              <a:rPr lang="en-US" sz="2800" dirty="0"/>
              <a:t>are accepted electronically through Parchment, Scrip Safe, </a:t>
            </a:r>
            <a:r>
              <a:rPr lang="en-US" sz="2800" dirty="0" err="1"/>
              <a:t>ConnectEDU</a:t>
            </a:r>
            <a:r>
              <a:rPr lang="en-US" sz="2800" dirty="0"/>
              <a:t>, National Transcript Center/Pearson </a:t>
            </a:r>
            <a:r>
              <a:rPr lang="en-US" sz="2800" dirty="0" err="1"/>
              <a:t>Edustructure</a:t>
            </a:r>
            <a:r>
              <a:rPr lang="en-US" sz="2800" dirty="0"/>
              <a:t>, USMO ET and </a:t>
            </a:r>
            <a:r>
              <a:rPr lang="en-US" sz="2800" dirty="0" err="1"/>
              <a:t>Xap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824" y="914400"/>
            <a:ext cx="5426158" cy="1371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Senior Year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2578100"/>
            <a:ext cx="5426158" cy="29083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/>
              <a:t>Continue to take the SAT/ACT if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/>
              <a:t>Continue to take College-Preparatory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/>
              <a:t>Check  you list of NCAA courses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600" dirty="0"/>
              <a:t>Graduate ON-TIME (8 semesters)</a:t>
            </a:r>
          </a:p>
          <a:p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8" r="808"/>
          <a:stretch>
            <a:fillRect/>
          </a:stretch>
        </p:blipFill>
        <p:spPr>
          <a:xfrm>
            <a:off x="6908800" y="914400"/>
            <a:ext cx="447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5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" r="99"/>
          <a:stretch>
            <a:fillRect/>
          </a:stretch>
        </p:blipFill>
        <p:spPr>
          <a:xfrm>
            <a:off x="1676400" y="977900"/>
            <a:ext cx="4381500" cy="5181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3024" y="1651000"/>
            <a:ext cx="5426158" cy="47371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Visit </a:t>
            </a:r>
            <a:r>
              <a:rPr lang="en-US" dirty="0"/>
              <a:t>the “My </a:t>
            </a:r>
            <a:r>
              <a:rPr lang="en-US" dirty="0" smtClean="0"/>
              <a:t>Planner</a:t>
            </a:r>
            <a:r>
              <a:rPr lang="en-US" dirty="0"/>
              <a:t>” page after you register online to view your eligibility status and check for any missing information or documents. 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/>
              <a:t>your sports participation (amateurism) responses and request final amateurism certification beginning April 1 (for fall enrollees) or October 1 (for spring enrollees). 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graduation, ask your high school counselor to send your final transcript with proof of graduation to the NCAA Eligibility Center.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3024" y="812800"/>
            <a:ext cx="5426158" cy="787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Senior Year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64960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244</TotalTime>
  <Words>1411</Words>
  <Application>Microsoft Office PowerPoint</Application>
  <PresentationFormat>Custom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Parallax</vt:lpstr>
      <vt:lpstr>Your Path to the Student-Athlete Experience</vt:lpstr>
      <vt:lpstr>Overview</vt:lpstr>
      <vt:lpstr>Steps to achieving eligibility “What should you do and when?”</vt:lpstr>
      <vt:lpstr>Freshman Year</vt:lpstr>
      <vt:lpstr>Sophomore Year</vt:lpstr>
      <vt:lpstr>NCAA Eligibility Center Registration</vt:lpstr>
      <vt:lpstr>Junior Year</vt:lpstr>
      <vt:lpstr>Senior Year</vt:lpstr>
      <vt:lpstr>Senior Year</vt:lpstr>
      <vt:lpstr>Academic Initial-Eligibility  Requirements</vt:lpstr>
      <vt:lpstr>What Is A Core Course?</vt:lpstr>
      <vt:lpstr>Core-Course Time Limitation </vt:lpstr>
      <vt:lpstr> What Are the Initial-Eligibility Requirements? </vt:lpstr>
      <vt:lpstr>Division I  Core-Course Requirements </vt:lpstr>
      <vt:lpstr>PowerPoint Presentation</vt:lpstr>
      <vt:lpstr>NCAA Division I Initial-Eligibility Academic Requirements (New) </vt:lpstr>
      <vt:lpstr>Summary of Changes </vt:lpstr>
      <vt:lpstr>NCAA Division I Qualifier: Requirements for Athletics Aid, Practice and Competition (New) </vt:lpstr>
      <vt:lpstr>NCAA Division I Qualifier: Requirements for Athletics Aid, Practice and Competition (New) </vt:lpstr>
      <vt:lpstr> NCAA Division I Qualifier: Requirements for Athletics Aid, Practice and Competition (New) </vt:lpstr>
      <vt:lpstr>PowerPoint Presentation</vt:lpstr>
      <vt:lpstr>Division II  Core-Course Requirements </vt:lpstr>
      <vt:lpstr> Division II Academic Requirements  (Prior to 2018) </vt:lpstr>
      <vt:lpstr> NCAA Division II Competition Academic Requirements (Beginning August 1, 2018) </vt:lpstr>
      <vt:lpstr>PowerPoint Presentation</vt:lpstr>
      <vt:lpstr> NCAA Division II Partial Qualifier Academic Requirements (New) </vt:lpstr>
      <vt:lpstr>PowerPoint Presentation</vt:lpstr>
      <vt:lpstr> Taking the ACT and/or SAT </vt:lpstr>
      <vt:lpstr> Your Best Test Scores Will Be Used to Certify You </vt:lpstr>
      <vt:lpstr>Division III Core-Course Requirements </vt:lpstr>
      <vt:lpstr>Resources </vt:lpstr>
      <vt:lpstr>Questions?</vt:lpstr>
    </vt:vector>
  </TitlesOfParts>
  <Company>Lexington County School District 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Path to the Student-Athlete Experience</dc:title>
  <dc:creator>Anya Stewart</dc:creator>
  <cp:lastModifiedBy>Crissy Roddy</cp:lastModifiedBy>
  <cp:revision>19</cp:revision>
  <dcterms:created xsi:type="dcterms:W3CDTF">2014-08-26T14:15:54Z</dcterms:created>
  <dcterms:modified xsi:type="dcterms:W3CDTF">2015-11-19T18:44:39Z</dcterms:modified>
</cp:coreProperties>
</file>